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4" r:id="rId1"/>
  </p:sldMasterIdLst>
  <p:sldIdLst>
    <p:sldId id="269" r:id="rId2"/>
    <p:sldId id="256" r:id="rId3"/>
    <p:sldId id="257" r:id="rId4"/>
    <p:sldId id="258" r:id="rId5"/>
    <p:sldId id="260" r:id="rId6"/>
    <p:sldId id="262" r:id="rId7"/>
    <p:sldId id="264" r:id="rId8"/>
    <p:sldId id="267" r:id="rId9"/>
    <p:sldId id="265" r:id="rId10"/>
    <p:sldId id="266" r:id="rId11"/>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eg bogomoleni" initials="ob"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6" autoAdjust="0"/>
    <p:restoredTop sz="94660"/>
  </p:normalViewPr>
  <p:slideViewPr>
    <p:cSldViewPr snapToGrid="0">
      <p:cViewPr varScale="1">
        <p:scale>
          <a:sx n="114" d="100"/>
          <a:sy n="114" d="100"/>
        </p:scale>
        <p:origin x="47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12-07T13:07:45.459" idx="3">
    <p:pos x="7670" y="10"/>
    <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5-12-07T13:08:05.886" idx="4">
    <p:pos x="7670" y="10"/>
    <p:text>היום נדבר על נושא התייעלות אנרגיה, הרבה מפעלים בוחרים להיכנס לתהליך הנל על מנת לחסוך כסף רב. אחת הדרכים שניתן להתיעל אנרגתית הינה לבצע שיפור במקדם הספק . מהו מקדם הספק? זה היחס בין הספק ממשי להספק היגבי . הספק ממשי זהו ההספק אשר מבצע המרה של אנרגיה ותורם לעומת זאת הספק היגבי או אנרגיה ריאקטיבית זאת אנרגיה אשר נוצרת במנועים ושנאי וסלילים והיא לא רצויה כי לא צורמת לעבודה. בישראל מקדם הספק שחברת חשמל דורשת הינו 0.95 מתחת לערך זה המפעלים ישלמו תוספות. ככל שאנרגיה ממשית תהיה גבוהה יותר כך אנו נקבל מקדם הספק גבוהה יותר.כיצד נוכל לשפר את מקדם ההספק? התשובה היא על ידי חיבור קבלים</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5-12-07T13:16:08.406" idx="5">
    <p:pos x="7670" y="10"/>
    <p:text>חיבור כבלים הינה אחת השיטות הנפוצות בהגדלת מקדם ההספק. המטרה שלנו הינה להקטין את האנרגיה הריאקטיבית ובכך נגדיל את מקדם ההספק. בשרטוט אנו רואים כי בזמן חיבור הקבל נוצר הספק פעיל נוסף. כלומר ביצענו הגדלת המקדם ושיפור וחיסכון באנרגיה וזה עולה כסף. ניתן לחבר קבל יחיד לכל עומס או לקבוצת עומסים.</p:text>
    <p:extLst>
      <p:ext uri="{C676402C-5697-4E1C-873F-D02D1690AC5C}">
        <p15:threadingInfo xmlns:p15="http://schemas.microsoft.com/office/powerpoint/2012/main" timeZoneBias="-1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5-12-08T10:00:15.884" idx="6">
    <p:pos x="7670" y="10"/>
    <p:text>על מנת לשלוט ולמתג את הקבלים נשתמש בבקר אשר מגיע ב 2 תצורות: עבור 6 ו12 דרגות.  לבקר יש ממסר פנימי אשר מבצע את הניתוקים של הקבלים.  כמו כן הבקר מציג ערכים של מקדם הספק,זרם,מתח . לצורך עבודה תקינה יש להתקין גם שנאי זרם בפאזה הראשונה ומתח בין פאזה 2 ל 3.</p:text>
    <p:extLst>
      <p:ext uri="{C676402C-5697-4E1C-873F-D02D1690AC5C}">
        <p15:threadingInfo xmlns:p15="http://schemas.microsoft.com/office/powerpoint/2012/main" timeZoneBias="-1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5-12-08T10:14:09.749" idx="7">
    <p:pos x="6948" y="223"/>
    <p:text>הקבלים של LIFASA ממותגים ברמה גבוהה מאוד מבחינת איכות ונמצאים באותה רמה של DUCATI . הקבלים שלנו בעלי תוחלת חיים של 150,000 שעות וקטנים מעט בגודל מול DUCATI.</p:text>
    <p:extLst>
      <p:ext uri="{C676402C-5697-4E1C-873F-D02D1690AC5C}">
        <p15:threadingInfo xmlns:p15="http://schemas.microsoft.com/office/powerpoint/2012/main" timeZoneBias="-1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5-12-08T10:19:49.236" idx="9">
    <p:pos x="7670" y="10"/>
    <p:text>איכות הקבלים נקבעת לפי החומר הפנימי ממנו עשוי הקבל,ב LIFASA משתמשים בMPF בעל אורך חיים של 150,000 שעות. לקבל יש מערכת בטיחות והגנה ממתחים וזרמים.</p:text>
    <p:extLst>
      <p:ext uri="{C676402C-5697-4E1C-873F-D02D1690AC5C}">
        <p15:threadingInfo xmlns:p15="http://schemas.microsoft.com/office/powerpoint/2012/main" timeZoneBias="-1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461B560A-51D1-4845-8D98-9D0FC1F7B4D7}" type="datetimeFigureOut">
              <a:rPr lang="he-IL" smtClean="0"/>
              <a:t>ד'/אב/תשפ"א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46E270C3-EB95-4E8A-96D3-10338CE799C5}" type="slidenum">
              <a:rPr lang="he-IL" smtClean="0"/>
              <a:t>‹#›</a:t>
            </a:fld>
            <a:endParaRPr lang="he-IL"/>
          </a:p>
        </p:txBody>
      </p:sp>
    </p:spTree>
    <p:extLst>
      <p:ext uri="{BB962C8B-B14F-4D97-AF65-F5344CB8AC3E}">
        <p14:creationId xmlns:p14="http://schemas.microsoft.com/office/powerpoint/2010/main" val="2931782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461B560A-51D1-4845-8D98-9D0FC1F7B4D7}" type="datetimeFigureOut">
              <a:rPr lang="he-IL" smtClean="0"/>
              <a:t>ד'/אב/תשפ"א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46E270C3-EB95-4E8A-96D3-10338CE799C5}" type="slidenum">
              <a:rPr lang="he-IL" smtClean="0"/>
              <a:t>‹#›</a:t>
            </a:fld>
            <a:endParaRPr lang="he-IL"/>
          </a:p>
        </p:txBody>
      </p:sp>
    </p:spTree>
    <p:extLst>
      <p:ext uri="{BB962C8B-B14F-4D97-AF65-F5344CB8AC3E}">
        <p14:creationId xmlns:p14="http://schemas.microsoft.com/office/powerpoint/2010/main" val="2525898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461B560A-51D1-4845-8D98-9D0FC1F7B4D7}" type="datetimeFigureOut">
              <a:rPr lang="he-IL" smtClean="0"/>
              <a:t>ד'/אב/תשפ"א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46E270C3-EB95-4E8A-96D3-10338CE799C5}" type="slidenum">
              <a:rPr lang="he-IL" smtClean="0"/>
              <a:t>‹#›</a:t>
            </a:fld>
            <a:endParaRPr lang="he-IL"/>
          </a:p>
        </p:txBody>
      </p:sp>
    </p:spTree>
    <p:extLst>
      <p:ext uri="{BB962C8B-B14F-4D97-AF65-F5344CB8AC3E}">
        <p14:creationId xmlns:p14="http://schemas.microsoft.com/office/powerpoint/2010/main" val="3272793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461B560A-51D1-4845-8D98-9D0FC1F7B4D7}" type="datetimeFigureOut">
              <a:rPr lang="he-IL" smtClean="0"/>
              <a:t>ד'/אב/תשפ"א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46E270C3-EB95-4E8A-96D3-10338CE799C5}" type="slidenum">
              <a:rPr lang="he-IL" smtClean="0"/>
              <a:t>‹#›</a:t>
            </a:fld>
            <a:endParaRPr lang="he-IL"/>
          </a:p>
        </p:txBody>
      </p:sp>
    </p:spTree>
    <p:extLst>
      <p:ext uri="{BB962C8B-B14F-4D97-AF65-F5344CB8AC3E}">
        <p14:creationId xmlns:p14="http://schemas.microsoft.com/office/powerpoint/2010/main" val="612810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461B560A-51D1-4845-8D98-9D0FC1F7B4D7}" type="datetimeFigureOut">
              <a:rPr lang="he-IL" smtClean="0"/>
              <a:t>ד'/אב/תשפ"א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46E270C3-EB95-4E8A-96D3-10338CE799C5}" type="slidenum">
              <a:rPr lang="he-IL" smtClean="0"/>
              <a:t>‹#›</a:t>
            </a:fld>
            <a:endParaRPr lang="he-IL"/>
          </a:p>
        </p:txBody>
      </p:sp>
    </p:spTree>
    <p:extLst>
      <p:ext uri="{BB962C8B-B14F-4D97-AF65-F5344CB8AC3E}">
        <p14:creationId xmlns:p14="http://schemas.microsoft.com/office/powerpoint/2010/main" val="39754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461B560A-51D1-4845-8D98-9D0FC1F7B4D7}" type="datetimeFigureOut">
              <a:rPr lang="he-IL" smtClean="0"/>
              <a:t>ד'/אב/תשפ"א</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46E270C3-EB95-4E8A-96D3-10338CE799C5}" type="slidenum">
              <a:rPr lang="he-IL" smtClean="0"/>
              <a:t>‹#›</a:t>
            </a:fld>
            <a:endParaRPr lang="he-IL"/>
          </a:p>
        </p:txBody>
      </p:sp>
    </p:spTree>
    <p:extLst>
      <p:ext uri="{BB962C8B-B14F-4D97-AF65-F5344CB8AC3E}">
        <p14:creationId xmlns:p14="http://schemas.microsoft.com/office/powerpoint/2010/main" val="3847199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461B560A-51D1-4845-8D98-9D0FC1F7B4D7}" type="datetimeFigureOut">
              <a:rPr lang="he-IL" smtClean="0"/>
              <a:t>ד'/אב/תשפ"א</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46E270C3-EB95-4E8A-96D3-10338CE799C5}" type="slidenum">
              <a:rPr lang="he-IL" smtClean="0"/>
              <a:t>‹#›</a:t>
            </a:fld>
            <a:endParaRPr lang="he-IL"/>
          </a:p>
        </p:txBody>
      </p:sp>
    </p:spTree>
    <p:extLst>
      <p:ext uri="{BB962C8B-B14F-4D97-AF65-F5344CB8AC3E}">
        <p14:creationId xmlns:p14="http://schemas.microsoft.com/office/powerpoint/2010/main" val="4172256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461B560A-51D1-4845-8D98-9D0FC1F7B4D7}" type="datetimeFigureOut">
              <a:rPr lang="he-IL" smtClean="0"/>
              <a:t>ד'/אב/תשפ"א</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46E270C3-EB95-4E8A-96D3-10338CE799C5}" type="slidenum">
              <a:rPr lang="he-IL" smtClean="0"/>
              <a:t>‹#›</a:t>
            </a:fld>
            <a:endParaRPr lang="he-IL"/>
          </a:p>
        </p:txBody>
      </p:sp>
    </p:spTree>
    <p:extLst>
      <p:ext uri="{BB962C8B-B14F-4D97-AF65-F5344CB8AC3E}">
        <p14:creationId xmlns:p14="http://schemas.microsoft.com/office/powerpoint/2010/main" val="2616148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461B560A-51D1-4845-8D98-9D0FC1F7B4D7}" type="datetimeFigureOut">
              <a:rPr lang="he-IL" smtClean="0"/>
              <a:t>ד'/אב/תשפ"א</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46E270C3-EB95-4E8A-96D3-10338CE799C5}" type="slidenum">
              <a:rPr lang="he-IL" smtClean="0"/>
              <a:t>‹#›</a:t>
            </a:fld>
            <a:endParaRPr lang="he-IL"/>
          </a:p>
        </p:txBody>
      </p:sp>
    </p:spTree>
    <p:extLst>
      <p:ext uri="{BB962C8B-B14F-4D97-AF65-F5344CB8AC3E}">
        <p14:creationId xmlns:p14="http://schemas.microsoft.com/office/powerpoint/2010/main" val="1340404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461B560A-51D1-4845-8D98-9D0FC1F7B4D7}" type="datetimeFigureOut">
              <a:rPr lang="he-IL" smtClean="0"/>
              <a:t>ד'/אב/תשפ"א</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46E270C3-EB95-4E8A-96D3-10338CE799C5}" type="slidenum">
              <a:rPr lang="he-IL" smtClean="0"/>
              <a:t>‹#›</a:t>
            </a:fld>
            <a:endParaRPr lang="he-IL"/>
          </a:p>
        </p:txBody>
      </p:sp>
    </p:spTree>
    <p:extLst>
      <p:ext uri="{BB962C8B-B14F-4D97-AF65-F5344CB8AC3E}">
        <p14:creationId xmlns:p14="http://schemas.microsoft.com/office/powerpoint/2010/main" val="4026602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461B560A-51D1-4845-8D98-9D0FC1F7B4D7}" type="datetimeFigureOut">
              <a:rPr lang="he-IL" smtClean="0"/>
              <a:t>ד'/אב/תשפ"א</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46E270C3-EB95-4E8A-96D3-10338CE799C5}" type="slidenum">
              <a:rPr lang="he-IL" smtClean="0"/>
              <a:t>‹#›</a:t>
            </a:fld>
            <a:endParaRPr lang="he-IL"/>
          </a:p>
        </p:txBody>
      </p:sp>
    </p:spTree>
    <p:extLst>
      <p:ext uri="{BB962C8B-B14F-4D97-AF65-F5344CB8AC3E}">
        <p14:creationId xmlns:p14="http://schemas.microsoft.com/office/powerpoint/2010/main" val="1438383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61B560A-51D1-4845-8D98-9D0FC1F7B4D7}" type="datetimeFigureOut">
              <a:rPr lang="he-IL" smtClean="0"/>
              <a:t>ד'/אב/תשפ"א</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6E270C3-EB95-4E8A-96D3-10338CE799C5}" type="slidenum">
              <a:rPr lang="he-IL" smtClean="0"/>
              <a:t>‹#›</a:t>
            </a:fld>
            <a:endParaRPr lang="he-IL"/>
          </a:p>
        </p:txBody>
      </p:sp>
    </p:spTree>
    <p:extLst>
      <p:ext uri="{BB962C8B-B14F-4D97-AF65-F5344CB8AC3E}">
        <p14:creationId xmlns:p14="http://schemas.microsoft.com/office/powerpoint/2010/main" val="126633476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comments" Target="../comments/comment4.xml"/></Relationships>
</file>

<file path=ppt/slides/_rels/slide6.xml.rels><?xml version="1.0" encoding="UTF-8" standalone="yes"?>
<Relationships xmlns="http://schemas.openxmlformats.org/package/2006/relationships"><Relationship Id="rId8" Type="http://schemas.openxmlformats.org/officeDocument/2006/relationships/comments" Target="../comments/comment5.xml"/><Relationship Id="rId3" Type="http://schemas.openxmlformats.org/officeDocument/2006/relationships/image" Target="../media/image8.jpeg"/><Relationship Id="rId7"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comments" Target="../comments/commen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96876"/>
            <a:ext cx="7488238" cy="3586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505201"/>
            <a:ext cx="7418388" cy="2500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3176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stretch>
            <a:fillRect/>
          </a:stretch>
        </p:blipFill>
        <p:spPr>
          <a:xfrm>
            <a:off x="0" y="5392378"/>
            <a:ext cx="3429000" cy="1276133"/>
          </a:xfrm>
          <a:prstGeom prst="rect">
            <a:avLst/>
          </a:prstGeom>
        </p:spPr>
      </p:pic>
      <p:sp>
        <p:nvSpPr>
          <p:cNvPr id="6" name="TextBox 5"/>
          <p:cNvSpPr txBox="1"/>
          <p:nvPr/>
        </p:nvSpPr>
        <p:spPr>
          <a:xfrm>
            <a:off x="284452" y="1713448"/>
            <a:ext cx="8023860" cy="2862322"/>
          </a:xfrm>
          <a:prstGeom prst="rect">
            <a:avLst/>
          </a:prstGeom>
          <a:noFill/>
        </p:spPr>
        <p:txBody>
          <a:bodyPr wrap="square" rtlCol="1">
            <a:spAutoFit/>
          </a:bodyPr>
          <a:lstStyle/>
          <a:p>
            <a:pPr marL="285750" indent="-285750" algn="just" rtl="0">
              <a:buFont typeface="Arial" panose="020B0604020202020204" pitchFamily="34" charset="0"/>
              <a:buChar char="•"/>
            </a:pPr>
            <a:r>
              <a:rPr lang="he-IL" dirty="0"/>
              <a:t> </a:t>
            </a:r>
            <a:r>
              <a:rPr lang="en-US" dirty="0"/>
              <a:t>On-Off switch</a:t>
            </a:r>
          </a:p>
          <a:p>
            <a:pPr marL="285750" indent="-285750" algn="just" rtl="0">
              <a:buFont typeface="Arial" panose="020B0604020202020204" pitchFamily="34" charset="0"/>
              <a:buChar char="•"/>
            </a:pPr>
            <a:r>
              <a:rPr lang="en-US" dirty="0"/>
              <a:t> Change over</a:t>
            </a:r>
          </a:p>
          <a:p>
            <a:pPr marL="285750" indent="-285750" algn="just" rtl="0">
              <a:buFont typeface="Arial" panose="020B0604020202020204" pitchFamily="34" charset="0"/>
              <a:buChar char="•"/>
            </a:pPr>
            <a:r>
              <a:rPr lang="en-US" dirty="0"/>
              <a:t> Reversing switch</a:t>
            </a:r>
          </a:p>
          <a:p>
            <a:pPr marL="285750" indent="-285750" algn="just" rtl="0">
              <a:buFont typeface="Arial" panose="020B0604020202020204" pitchFamily="34" charset="0"/>
              <a:buChar char="•"/>
            </a:pPr>
            <a:r>
              <a:rPr lang="en-US" dirty="0"/>
              <a:t> Changing </a:t>
            </a:r>
            <a:r>
              <a:rPr lang="en-US" dirty="0" err="1"/>
              <a:t>Dahlander</a:t>
            </a:r>
            <a:r>
              <a:rPr lang="en-US" dirty="0"/>
              <a:t> switch</a:t>
            </a:r>
          </a:p>
          <a:p>
            <a:pPr marL="285750" indent="-285750" algn="just" rtl="0">
              <a:buFont typeface="Arial" panose="020B0604020202020204" pitchFamily="34" charset="0"/>
              <a:buChar char="•"/>
            </a:pPr>
            <a:r>
              <a:rPr lang="en-US" dirty="0"/>
              <a:t> Star Delta</a:t>
            </a:r>
            <a:endParaRPr lang="he-IL" dirty="0"/>
          </a:p>
          <a:p>
            <a:pPr marL="285750" indent="-285750" algn="just" rtl="0">
              <a:buFont typeface="Arial" panose="020B0604020202020204" pitchFamily="34" charset="0"/>
              <a:buChar char="•"/>
            </a:pPr>
            <a:r>
              <a:rPr lang="he-IL" dirty="0"/>
              <a:t> </a:t>
            </a:r>
            <a:r>
              <a:rPr lang="en-US" dirty="0"/>
              <a:t>Voltmeter switch 3 pole</a:t>
            </a:r>
          </a:p>
          <a:p>
            <a:pPr marL="285750" indent="-285750" algn="just" rtl="0">
              <a:buFont typeface="Arial" panose="020B0604020202020204" pitchFamily="34" charset="0"/>
              <a:buChar char="•"/>
            </a:pPr>
            <a:r>
              <a:rPr lang="en-US" dirty="0"/>
              <a:t> Ammeter switch</a:t>
            </a:r>
          </a:p>
          <a:p>
            <a:pPr marL="285750" indent="-285750" algn="just" rtl="0">
              <a:buFont typeface="Arial" panose="020B0604020202020204" pitchFamily="34" charset="0"/>
              <a:buChar char="•"/>
            </a:pPr>
            <a:r>
              <a:rPr lang="en-US" dirty="0"/>
              <a:t> On-Off switch with </a:t>
            </a:r>
            <a:r>
              <a:rPr lang="en-US" dirty="0" err="1"/>
              <a:t>padlockable</a:t>
            </a:r>
            <a:r>
              <a:rPr lang="en-US" dirty="0"/>
              <a:t> handle</a:t>
            </a:r>
          </a:p>
          <a:p>
            <a:pPr marL="285750" indent="-285750" algn="just" rtl="0">
              <a:buFont typeface="Arial" panose="020B0604020202020204" pitchFamily="34" charset="0"/>
              <a:buChar char="•"/>
            </a:pPr>
            <a:endParaRPr lang="en-US" dirty="0"/>
          </a:p>
          <a:p>
            <a:pPr marL="285750" indent="-285750" algn="just" rtl="0">
              <a:buFont typeface="Arial" panose="020B0604020202020204" pitchFamily="34" charset="0"/>
              <a:buChar char="•"/>
            </a:pPr>
            <a:endParaRPr lang="he-IL" dirty="0"/>
          </a:p>
        </p:txBody>
      </p:sp>
      <p:pic>
        <p:nvPicPr>
          <p:cNvPr id="7" name="תמונה 6"/>
          <p:cNvPicPr>
            <a:picLocks noChangeAspect="1"/>
          </p:cNvPicPr>
          <p:nvPr/>
        </p:nvPicPr>
        <p:blipFill>
          <a:blip r:embed="rId3"/>
          <a:stretch>
            <a:fillRect/>
          </a:stretch>
        </p:blipFill>
        <p:spPr>
          <a:xfrm>
            <a:off x="4989423" y="308610"/>
            <a:ext cx="7016277" cy="2098326"/>
          </a:xfrm>
          <a:prstGeom prst="rect">
            <a:avLst/>
          </a:prstGeom>
        </p:spPr>
      </p:pic>
      <p:pic>
        <p:nvPicPr>
          <p:cNvPr id="8" name="תמונה 7"/>
          <p:cNvPicPr>
            <a:picLocks noChangeAspect="1"/>
          </p:cNvPicPr>
          <p:nvPr/>
        </p:nvPicPr>
        <p:blipFill>
          <a:blip r:embed="rId4"/>
          <a:stretch>
            <a:fillRect/>
          </a:stretch>
        </p:blipFill>
        <p:spPr>
          <a:xfrm>
            <a:off x="6598575" y="4499032"/>
            <a:ext cx="5581106" cy="1786691"/>
          </a:xfrm>
          <a:prstGeom prst="rect">
            <a:avLst/>
          </a:prstGeom>
        </p:spPr>
      </p:pic>
      <p:cxnSp>
        <p:nvCxnSpPr>
          <p:cNvPr id="10" name="מחבר חץ ישר 9"/>
          <p:cNvCxnSpPr/>
          <p:nvPr/>
        </p:nvCxnSpPr>
        <p:spPr>
          <a:xfrm>
            <a:off x="4296382" y="3811774"/>
            <a:ext cx="2698778" cy="6872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1" name="תמונה 20"/>
          <p:cNvPicPr>
            <a:picLocks noChangeAspect="1"/>
          </p:cNvPicPr>
          <p:nvPr/>
        </p:nvPicPr>
        <p:blipFill>
          <a:blip r:embed="rId5"/>
          <a:stretch>
            <a:fillRect/>
          </a:stretch>
        </p:blipFill>
        <p:spPr>
          <a:xfrm>
            <a:off x="3429000" y="4938648"/>
            <a:ext cx="2825876" cy="1762743"/>
          </a:xfrm>
          <a:prstGeom prst="rect">
            <a:avLst/>
          </a:prstGeom>
        </p:spPr>
      </p:pic>
      <p:pic>
        <p:nvPicPr>
          <p:cNvPr id="22" name="תמונה 21"/>
          <p:cNvPicPr>
            <a:picLocks noChangeAspect="1"/>
          </p:cNvPicPr>
          <p:nvPr/>
        </p:nvPicPr>
        <p:blipFill>
          <a:blip r:embed="rId6"/>
          <a:stretch>
            <a:fillRect/>
          </a:stretch>
        </p:blipFill>
        <p:spPr>
          <a:xfrm>
            <a:off x="115317" y="4938648"/>
            <a:ext cx="3313684" cy="343346"/>
          </a:xfrm>
          <a:prstGeom prst="rect">
            <a:avLst/>
          </a:prstGeom>
        </p:spPr>
      </p:pic>
      <p:pic>
        <p:nvPicPr>
          <p:cNvPr id="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850" y="260350"/>
            <a:ext cx="1652588" cy="792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3392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727505"/>
            <a:ext cx="9144000" cy="2387600"/>
          </a:xfrm>
        </p:spPr>
        <p:txBody>
          <a:bodyPr/>
          <a:lstStyle/>
          <a:p>
            <a:r>
              <a:rPr lang="he-IL" dirty="0"/>
              <a:t>בקר קבלים</a:t>
            </a:r>
            <a:r>
              <a:rPr lang="en-US" dirty="0"/>
              <a:t>/</a:t>
            </a:r>
            <a:r>
              <a:rPr lang="he-IL" dirty="0"/>
              <a:t>מקדם הספק</a:t>
            </a:r>
            <a:br>
              <a:rPr lang="he-IL" dirty="0"/>
            </a:br>
            <a:endParaRPr lang="he-IL" dirty="0"/>
          </a:p>
        </p:txBody>
      </p:sp>
      <p:sp>
        <p:nvSpPr>
          <p:cNvPr id="3" name="כותרת משנה 2"/>
          <p:cNvSpPr>
            <a:spLocks noGrp="1"/>
          </p:cNvSpPr>
          <p:nvPr>
            <p:ph type="subTitle" idx="1"/>
          </p:nvPr>
        </p:nvSpPr>
        <p:spPr>
          <a:xfrm>
            <a:off x="1451264" y="2682082"/>
            <a:ext cx="9144000" cy="1655762"/>
          </a:xfrm>
        </p:spPr>
        <p:txBody>
          <a:bodyPr/>
          <a:lstStyle/>
          <a:p>
            <a:r>
              <a:rPr lang="en-US" b="1" dirty="0" err="1"/>
              <a:t>Lifasa</a:t>
            </a:r>
            <a:r>
              <a:rPr lang="en-US" b="1" dirty="0"/>
              <a:t> MCE(06/012)-ADV</a:t>
            </a:r>
            <a:endParaRPr lang="he-IL" b="1" dirty="0"/>
          </a:p>
        </p:txBody>
      </p:sp>
      <p:pic>
        <p:nvPicPr>
          <p:cNvPr id="4" name="תמונה 3"/>
          <p:cNvPicPr>
            <a:picLocks noChangeAspect="1"/>
          </p:cNvPicPr>
          <p:nvPr/>
        </p:nvPicPr>
        <p:blipFill>
          <a:blip r:embed="rId2"/>
          <a:stretch>
            <a:fillRect/>
          </a:stretch>
        </p:blipFill>
        <p:spPr>
          <a:xfrm>
            <a:off x="4662054" y="3364490"/>
            <a:ext cx="3089563" cy="3076690"/>
          </a:xfrm>
          <a:prstGeom prst="rect">
            <a:avLst/>
          </a:prstGeom>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60350"/>
            <a:ext cx="1652588" cy="792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039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295400" y="0"/>
            <a:ext cx="10515600" cy="1325563"/>
          </a:xfrm>
        </p:spPr>
        <p:txBody>
          <a:bodyPr/>
          <a:lstStyle/>
          <a:p>
            <a:r>
              <a:rPr lang="he-IL" dirty="0"/>
              <a:t>מהו מקדם הספק? </a:t>
            </a:r>
            <a:br>
              <a:rPr lang="he-IL" dirty="0"/>
            </a:br>
            <a:r>
              <a:rPr lang="he-IL" dirty="0"/>
              <a:t> </a:t>
            </a:r>
            <a:r>
              <a:rPr lang="he-IL" sz="2800" dirty="0"/>
              <a:t>יחס בין הספק פעיל (ממשי) להספק מדומה (אנרגיה </a:t>
            </a:r>
            <a:r>
              <a:rPr lang="he-IL" sz="2800"/>
              <a:t>היגבית,עיוור)</a:t>
            </a:r>
            <a:endParaRPr lang="he-IL" sz="2800" dirty="0"/>
          </a:p>
        </p:txBody>
      </p:sp>
      <p:sp>
        <p:nvSpPr>
          <p:cNvPr id="3" name="מציין מיקום תוכן 2"/>
          <p:cNvSpPr>
            <a:spLocks noGrp="1"/>
          </p:cNvSpPr>
          <p:nvPr>
            <p:ph idx="1"/>
          </p:nvPr>
        </p:nvSpPr>
        <p:spPr>
          <a:xfrm>
            <a:off x="1399309" y="1325563"/>
            <a:ext cx="10515600" cy="4351338"/>
          </a:xfrm>
        </p:spPr>
        <p:txBody>
          <a:bodyPr>
            <a:normAutofit/>
          </a:bodyPr>
          <a:lstStyle/>
          <a:p>
            <a:r>
              <a:rPr lang="he-IL" sz="2400" dirty="0"/>
              <a:t>אנרגיה אקטיבית (פעילה) – אנרגיה ממשית אשר תורמת להמרת אנרגיה</a:t>
            </a:r>
          </a:p>
          <a:p>
            <a:r>
              <a:rPr lang="he-IL" sz="2400" dirty="0"/>
              <a:t>אנרגיה </a:t>
            </a:r>
            <a:r>
              <a:rPr lang="he-IL" sz="2400" dirty="0" err="1"/>
              <a:t>ריאקטיבית</a:t>
            </a:r>
            <a:r>
              <a:rPr lang="he-IL" sz="2400" dirty="0"/>
              <a:t> (</a:t>
            </a:r>
            <a:r>
              <a:rPr lang="he-IL" sz="2400" dirty="0" err="1"/>
              <a:t>היגבית</a:t>
            </a:r>
            <a:r>
              <a:rPr lang="he-IL" sz="2400" dirty="0"/>
              <a:t>) – אנרגיה שלא תורמת לעבודה –</a:t>
            </a:r>
            <a:r>
              <a:rPr lang="he-IL" sz="2400" dirty="0" err="1"/>
              <a:t>מנועים,שנאים</a:t>
            </a:r>
            <a:endParaRPr lang="he-IL" sz="2400" dirty="0"/>
          </a:p>
          <a:p>
            <a:r>
              <a:rPr lang="he-IL" sz="2400" dirty="0"/>
              <a:t>בישראל מקדם ההספק הינו 0.92  (תוספת תשלום על ערך נמוך יותר)</a:t>
            </a:r>
          </a:p>
          <a:p>
            <a:r>
              <a:rPr lang="he-IL" sz="2400" dirty="0"/>
              <a:t> מקדם הספק=1 יוצר תהודה לא רצויה בין קבלים וסלילים במתקן והופעת מתחים גבוהים ממתח המקור</a:t>
            </a:r>
          </a:p>
          <a:p>
            <a:endParaRPr lang="he-IL" sz="800" dirty="0"/>
          </a:p>
          <a:p>
            <a:pPr marL="0" indent="0">
              <a:buNone/>
            </a:pPr>
            <a:r>
              <a:rPr lang="he-IL" sz="2400" i="1" dirty="0"/>
              <a:t>ככל שאנרגיה אקטיבית תהיה גבוהה יותר כך מקדם ההספק יהיה גבוהה יותר</a:t>
            </a:r>
          </a:p>
          <a:p>
            <a:pPr marL="0" indent="0">
              <a:buNone/>
            </a:pPr>
            <a:endParaRPr lang="he-IL" sz="2400" dirty="0"/>
          </a:p>
          <a:p>
            <a:pPr marL="0" indent="0">
              <a:buNone/>
            </a:pPr>
            <a:r>
              <a:rPr lang="he-IL" sz="2400" dirty="0"/>
              <a:t>הפתרון לשיפור מקדם הספק הינו: קבלים</a:t>
            </a:r>
          </a:p>
          <a:p>
            <a:endParaRPr lang="he-IL" sz="2400" dirty="0"/>
          </a:p>
          <a:p>
            <a:endParaRPr lang="he-IL" sz="2400" dirty="0"/>
          </a:p>
        </p:txBody>
      </p:sp>
      <p:pic>
        <p:nvPicPr>
          <p:cNvPr id="5" name="תמונה 4"/>
          <p:cNvPicPr>
            <a:picLocks noChangeAspect="1"/>
          </p:cNvPicPr>
          <p:nvPr/>
        </p:nvPicPr>
        <p:blipFill>
          <a:blip r:embed="rId2"/>
          <a:stretch>
            <a:fillRect/>
          </a:stretch>
        </p:blipFill>
        <p:spPr>
          <a:xfrm>
            <a:off x="348960" y="4271577"/>
            <a:ext cx="4274994" cy="2586423"/>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60350"/>
            <a:ext cx="1652588" cy="792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0279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השיטה לשיפור מקדם הספק</a:t>
            </a:r>
            <a:endParaRPr lang="he-IL" dirty="0">
              <a:solidFill>
                <a:srgbClr val="FF0000"/>
              </a:solidFill>
            </a:endParaRPr>
          </a:p>
        </p:txBody>
      </p:sp>
      <p:sp>
        <p:nvSpPr>
          <p:cNvPr id="3" name="מציין מיקום תוכן 2"/>
          <p:cNvSpPr>
            <a:spLocks noGrp="1"/>
          </p:cNvSpPr>
          <p:nvPr>
            <p:ph idx="1"/>
          </p:nvPr>
        </p:nvSpPr>
        <p:spPr/>
        <p:txBody>
          <a:bodyPr/>
          <a:lstStyle/>
          <a:p>
            <a:r>
              <a:rPr lang="he-IL" sz="2400" dirty="0"/>
              <a:t>הקטנת אנרגיה </a:t>
            </a:r>
            <a:r>
              <a:rPr lang="he-IL" sz="2400" dirty="0" err="1"/>
              <a:t>ריאקטיבית</a:t>
            </a:r>
            <a:endParaRPr lang="he-IL" sz="2400" dirty="0"/>
          </a:p>
          <a:p>
            <a:r>
              <a:rPr lang="he-IL" sz="2400" dirty="0"/>
              <a:t>חיבור קבל יחידני לכל עומס או עומס לקבוצת עומסים</a:t>
            </a:r>
          </a:p>
          <a:p>
            <a:r>
              <a:rPr lang="he-IL" sz="2400" dirty="0"/>
              <a:t> מקדם הספק נמוך = זרם גבוה=השקעה בתשתיות</a:t>
            </a:r>
          </a:p>
          <a:p>
            <a:endParaRPr lang="he-IL" dirty="0"/>
          </a:p>
        </p:txBody>
      </p:sp>
      <p:pic>
        <p:nvPicPr>
          <p:cNvPr id="4" name="תמונה 3"/>
          <p:cNvPicPr>
            <a:picLocks noChangeAspect="1"/>
          </p:cNvPicPr>
          <p:nvPr/>
        </p:nvPicPr>
        <p:blipFill>
          <a:blip r:embed="rId2"/>
          <a:stretch>
            <a:fillRect/>
          </a:stretch>
        </p:blipFill>
        <p:spPr>
          <a:xfrm>
            <a:off x="716973" y="1293787"/>
            <a:ext cx="3979717" cy="5428244"/>
          </a:xfrm>
          <a:prstGeom prst="rect">
            <a:avLst/>
          </a:prstGeom>
        </p:spPr>
      </p:pic>
      <p:sp>
        <p:nvSpPr>
          <p:cNvPr id="6" name="מלבן 5"/>
          <p:cNvSpPr/>
          <p:nvPr/>
        </p:nvSpPr>
        <p:spPr>
          <a:xfrm>
            <a:off x="4896744" y="5915353"/>
            <a:ext cx="6257002" cy="523220"/>
          </a:xfrm>
          <a:prstGeom prst="rect">
            <a:avLst/>
          </a:prstGeom>
        </p:spPr>
        <p:txBody>
          <a:bodyPr wrap="square">
            <a:spAutoFit/>
          </a:bodyPr>
          <a:lstStyle/>
          <a:p>
            <a:r>
              <a:rPr lang="he-IL" sz="2800" dirty="0"/>
              <a:t>שיפור מקדם הספק = </a:t>
            </a:r>
            <a:r>
              <a:rPr lang="he-IL" sz="2800" dirty="0">
                <a:solidFill>
                  <a:srgbClr val="FF0000"/>
                </a:solidFill>
              </a:rPr>
              <a:t>חיסכון באנרגיה ($)</a:t>
            </a:r>
            <a:endParaRPr lang="he-IL" sz="2800" dirty="0"/>
          </a:p>
        </p:txBody>
      </p:sp>
      <p:sp>
        <p:nvSpPr>
          <p:cNvPr id="8" name="חץ למטה 7"/>
          <p:cNvSpPr/>
          <p:nvPr/>
        </p:nvSpPr>
        <p:spPr>
          <a:xfrm>
            <a:off x="7618211" y="4634345"/>
            <a:ext cx="1600200" cy="12135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848" y="230188"/>
            <a:ext cx="1652588" cy="792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0439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1717963" y="703714"/>
            <a:ext cx="9144000" cy="1519941"/>
          </a:xfrm>
        </p:spPr>
        <p:txBody>
          <a:bodyPr>
            <a:normAutofit fontScale="90000"/>
          </a:bodyPr>
          <a:lstStyle/>
          <a:p>
            <a:r>
              <a:rPr lang="he-IL" dirty="0"/>
              <a:t>בקר קבלים </a:t>
            </a:r>
            <a:r>
              <a:rPr lang="he-IL" sz="3200" dirty="0"/>
              <a:t>– מודד את מקדם הספק </a:t>
            </a:r>
            <a:r>
              <a:rPr lang="he-IL" sz="3200" dirty="0" err="1"/>
              <a:t>ברשת,מחבר</a:t>
            </a:r>
            <a:r>
              <a:rPr lang="he-IL" sz="3200" dirty="0"/>
              <a:t> ומפסיק קבלים על ידי </a:t>
            </a:r>
            <a:r>
              <a:rPr lang="he-IL" sz="3200" dirty="0" err="1"/>
              <a:t>מגענים</a:t>
            </a:r>
            <a:r>
              <a:rPr lang="he-IL" sz="3200" dirty="0"/>
              <a:t> לצורך התאמת המקדם אליו הוא מתוכנת</a:t>
            </a:r>
            <a:br>
              <a:rPr lang="he-IL" sz="3200" dirty="0"/>
            </a:br>
            <a:endParaRPr lang="he-IL" sz="3200" dirty="0"/>
          </a:p>
        </p:txBody>
      </p:sp>
      <p:sp>
        <p:nvSpPr>
          <p:cNvPr id="3" name="כותרת משנה 2"/>
          <p:cNvSpPr>
            <a:spLocks noGrp="1"/>
          </p:cNvSpPr>
          <p:nvPr>
            <p:ph type="subTitle" idx="1"/>
          </p:nvPr>
        </p:nvSpPr>
        <p:spPr>
          <a:xfrm>
            <a:off x="4267199" y="5559650"/>
            <a:ext cx="3900055" cy="498313"/>
          </a:xfrm>
        </p:spPr>
        <p:txBody>
          <a:bodyPr/>
          <a:lstStyle/>
          <a:p>
            <a:r>
              <a:rPr lang="en-US" b="1" dirty="0" err="1"/>
              <a:t>Lifasa</a:t>
            </a:r>
            <a:r>
              <a:rPr lang="en-US" b="1" dirty="0"/>
              <a:t> MCE(06/012)-ADV</a:t>
            </a:r>
            <a:endParaRPr lang="he-IL" b="1" dirty="0"/>
          </a:p>
        </p:txBody>
      </p:sp>
      <p:pic>
        <p:nvPicPr>
          <p:cNvPr id="4" name="תמונה 3"/>
          <p:cNvPicPr>
            <a:picLocks noChangeAspect="1"/>
          </p:cNvPicPr>
          <p:nvPr/>
        </p:nvPicPr>
        <p:blipFill>
          <a:blip r:embed="rId2"/>
          <a:stretch>
            <a:fillRect/>
          </a:stretch>
        </p:blipFill>
        <p:spPr>
          <a:xfrm>
            <a:off x="4693227" y="2498581"/>
            <a:ext cx="3048000" cy="3035300"/>
          </a:xfrm>
          <a:prstGeom prst="rect">
            <a:avLst/>
          </a:prstGeom>
        </p:spPr>
      </p:pic>
      <p:sp>
        <p:nvSpPr>
          <p:cNvPr id="5" name="TextBox 4"/>
          <p:cNvSpPr txBox="1"/>
          <p:nvPr/>
        </p:nvSpPr>
        <p:spPr>
          <a:xfrm>
            <a:off x="8167254" y="2421082"/>
            <a:ext cx="3449782" cy="1754326"/>
          </a:xfrm>
          <a:prstGeom prst="rect">
            <a:avLst/>
          </a:prstGeom>
          <a:noFill/>
        </p:spPr>
        <p:txBody>
          <a:bodyPr wrap="square" rtlCol="1">
            <a:spAutoFit/>
          </a:bodyPr>
          <a:lstStyle/>
          <a:p>
            <a:r>
              <a:rPr lang="en-US" dirty="0"/>
              <a:t>THD</a:t>
            </a:r>
            <a:r>
              <a:rPr lang="he-IL" dirty="0"/>
              <a:t> (הרמוניות)</a:t>
            </a:r>
          </a:p>
          <a:p>
            <a:r>
              <a:rPr lang="en-US" dirty="0"/>
              <a:t>COS</a:t>
            </a:r>
            <a:r>
              <a:rPr lang="he-IL" dirty="0"/>
              <a:t> (מקדם הספק)</a:t>
            </a:r>
          </a:p>
          <a:p>
            <a:r>
              <a:rPr lang="en-US" dirty="0"/>
              <a:t>I</a:t>
            </a:r>
            <a:r>
              <a:rPr lang="he-IL" dirty="0"/>
              <a:t> (זרם בכל פאזה)</a:t>
            </a:r>
          </a:p>
          <a:p>
            <a:r>
              <a:rPr lang="en-US" dirty="0"/>
              <a:t>V</a:t>
            </a:r>
            <a:r>
              <a:rPr lang="he-IL" dirty="0"/>
              <a:t> (מתח התקן)</a:t>
            </a:r>
          </a:p>
          <a:p>
            <a:r>
              <a:rPr lang="en-US" dirty="0"/>
              <a:t>Max</a:t>
            </a:r>
            <a:r>
              <a:rPr lang="he-IL" dirty="0"/>
              <a:t> (הספקי שיא)</a:t>
            </a:r>
          </a:p>
          <a:p>
            <a:endParaRPr lang="he-IL"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60350"/>
            <a:ext cx="1652588" cy="792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8366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515534" y="0"/>
            <a:ext cx="10515600" cy="1325563"/>
          </a:xfrm>
        </p:spPr>
        <p:txBody>
          <a:bodyPr/>
          <a:lstStyle/>
          <a:p>
            <a:r>
              <a:rPr lang="he-IL" dirty="0"/>
              <a:t>קבלים</a:t>
            </a:r>
          </a:p>
        </p:txBody>
      </p:sp>
      <p:sp>
        <p:nvSpPr>
          <p:cNvPr id="3" name="מציין מיקום תוכן 2"/>
          <p:cNvSpPr>
            <a:spLocks noGrp="1"/>
          </p:cNvSpPr>
          <p:nvPr>
            <p:ph idx="1"/>
          </p:nvPr>
        </p:nvSpPr>
        <p:spPr>
          <a:xfrm>
            <a:off x="1515534" y="1323142"/>
            <a:ext cx="10515600" cy="4711845"/>
          </a:xfrm>
        </p:spPr>
        <p:txBody>
          <a:bodyPr>
            <a:normAutofit fontScale="70000" lnSpcReduction="20000"/>
          </a:bodyPr>
          <a:lstStyle/>
          <a:p>
            <a:r>
              <a:rPr lang="he-IL" sz="2000" dirty="0"/>
              <a:t> </a:t>
            </a:r>
            <a:r>
              <a:rPr lang="en-US" sz="2000" dirty="0"/>
              <a:t>5-50 KVAR</a:t>
            </a:r>
            <a:r>
              <a:rPr lang="he-IL" sz="2000" dirty="0"/>
              <a:t> הספק היגבי   </a:t>
            </a:r>
          </a:p>
          <a:p>
            <a:r>
              <a:rPr lang="he-IL" sz="2000" dirty="0"/>
              <a:t> </a:t>
            </a:r>
            <a:r>
              <a:rPr lang="en-US" sz="2000" dirty="0"/>
              <a:t>230V,440V,460V,525V,690V /50Hz</a:t>
            </a:r>
            <a:endParaRPr lang="he-IL" sz="2000" dirty="0"/>
          </a:p>
          <a:p>
            <a:r>
              <a:rPr lang="he-IL" sz="2000" dirty="0"/>
              <a:t> הערך של הקבל בקטלוג הינו ערך של הספק (עיוור) שהוא תורם למתקן ולא ערך קיבולי שלו </a:t>
            </a:r>
          </a:p>
          <a:p>
            <a:r>
              <a:rPr lang="he-IL" sz="2000" dirty="0"/>
              <a:t>בדרך כלל נבחר ערך קבל היגבי כשליש מערך השנאי המזין</a:t>
            </a:r>
          </a:p>
          <a:p>
            <a:r>
              <a:rPr lang="he-IL" sz="2000" u="sng" dirty="0" err="1"/>
              <a:t>מגענים</a:t>
            </a:r>
            <a:r>
              <a:rPr lang="he-IL" sz="2000" u="sng" dirty="0"/>
              <a:t> מיוחדים למיתוג כבלים: </a:t>
            </a:r>
          </a:p>
          <a:p>
            <a:pPr marL="0" indent="0">
              <a:buNone/>
            </a:pPr>
            <a:r>
              <a:rPr lang="he-IL" sz="2000" dirty="0"/>
              <a:t>החיבור של קבלים מתבצע קודם דרך </a:t>
            </a:r>
            <a:r>
              <a:rPr lang="he-IL" sz="2000" dirty="0" err="1"/>
              <a:t>מגענים</a:t>
            </a:r>
            <a:r>
              <a:rPr lang="he-IL" sz="2000" dirty="0"/>
              <a:t> מקדימים (להפחתת זרם) ולאחר מכן דרך </a:t>
            </a:r>
            <a:r>
              <a:rPr lang="he-IL" sz="2000" dirty="0" err="1"/>
              <a:t>מגענים</a:t>
            </a:r>
            <a:r>
              <a:rPr lang="he-IL" sz="2000" dirty="0"/>
              <a:t> רגילים</a:t>
            </a:r>
          </a:p>
          <a:p>
            <a:pPr marL="0" indent="0">
              <a:buNone/>
            </a:pPr>
            <a:endParaRPr lang="he-IL" sz="2000" dirty="0"/>
          </a:p>
          <a:p>
            <a:endParaRPr lang="he-IL" sz="2000" dirty="0"/>
          </a:p>
          <a:p>
            <a:r>
              <a:rPr lang="he-IL" sz="2000" dirty="0"/>
              <a:t> נגדי פריקה בקבלים: חייבים להתקין בקבלים גדולים על מנת להוריד את המתח תוך דקה בקבל ל 50 וולט ולהוריד סכנת התחשמלות</a:t>
            </a:r>
          </a:p>
          <a:p>
            <a:endParaRPr lang="he-IL" sz="2000" dirty="0"/>
          </a:p>
          <a:p>
            <a:pPr marL="0" indent="0">
              <a:buNone/>
            </a:pPr>
            <a:endParaRPr lang="he-IL" sz="2000" dirty="0"/>
          </a:p>
          <a:p>
            <a:endParaRPr lang="he-IL" sz="2000" dirty="0"/>
          </a:p>
          <a:p>
            <a:r>
              <a:rPr lang="he-IL" sz="2000" dirty="0"/>
              <a:t>תקנים בארץ:</a:t>
            </a:r>
          </a:p>
          <a:p>
            <a:pPr marL="0" indent="0">
              <a:buNone/>
            </a:pPr>
            <a:r>
              <a:rPr lang="pl-PL" sz="2000" dirty="0"/>
              <a:t>IEC 60831, EN 60831, UL810</a:t>
            </a:r>
            <a:r>
              <a:rPr lang="en-US" sz="2000" dirty="0"/>
              <a:t>,</a:t>
            </a:r>
            <a:r>
              <a:rPr lang="en-US" sz="2000" i="1" dirty="0"/>
              <a:t>UL 810</a:t>
            </a:r>
          </a:p>
          <a:p>
            <a:r>
              <a:rPr lang="en-US" sz="2000" i="1" dirty="0"/>
              <a:t> IP54 with hood up to  d116mm</a:t>
            </a:r>
          </a:p>
          <a:p>
            <a:pPr marL="0" indent="0">
              <a:buNone/>
            </a:pPr>
            <a:r>
              <a:rPr lang="en-US" sz="2000" i="1" dirty="0"/>
              <a:t> </a:t>
            </a:r>
            <a:endParaRPr lang="he-IL" sz="2000" i="1" dirty="0"/>
          </a:p>
          <a:p>
            <a:endParaRPr lang="he-IL" sz="2000" dirty="0"/>
          </a:p>
          <a:p>
            <a:endParaRPr lang="pl-PL" sz="2000" dirty="0"/>
          </a:p>
        </p:txBody>
      </p:sp>
      <p:pic>
        <p:nvPicPr>
          <p:cNvPr id="4" name="תמונה 3"/>
          <p:cNvPicPr>
            <a:picLocks noChangeAspect="1"/>
          </p:cNvPicPr>
          <p:nvPr/>
        </p:nvPicPr>
        <p:blipFill>
          <a:blip r:embed="rId2"/>
          <a:stretch>
            <a:fillRect/>
          </a:stretch>
        </p:blipFill>
        <p:spPr>
          <a:xfrm>
            <a:off x="145196" y="2074203"/>
            <a:ext cx="1860922" cy="1708771"/>
          </a:xfrm>
          <a:prstGeom prst="rect">
            <a:avLst/>
          </a:prstGeom>
        </p:spPr>
      </p:pic>
      <p:pic>
        <p:nvPicPr>
          <p:cNvPr id="2050" name="Picture 2" descr="RENDER_HD_1"/>
          <p:cNvPicPr>
            <a:picLocks noChangeAspect="1" noChangeArrowheads="1"/>
          </p:cNvPicPr>
          <p:nvPr/>
        </p:nvPicPr>
        <p:blipFill>
          <a:blip r:embed="rId3" cstate="print">
            <a:extLst>
              <a:ext uri="{28A0092B-C50C-407E-A947-70E740481C1C}">
                <a14:useLocalDpi xmlns:a14="http://schemas.microsoft.com/office/drawing/2010/main" val="0"/>
              </a:ext>
            </a:extLst>
          </a:blip>
          <a:srcRect l="36929" r="37634"/>
          <a:stretch>
            <a:fillRect/>
          </a:stretch>
        </p:blipFill>
        <p:spPr bwMode="auto">
          <a:xfrm>
            <a:off x="2012839" y="2144198"/>
            <a:ext cx="902529"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תמונה 4"/>
          <p:cNvPicPr>
            <a:picLocks noChangeAspect="1"/>
          </p:cNvPicPr>
          <p:nvPr/>
        </p:nvPicPr>
        <p:blipFill>
          <a:blip r:embed="rId4"/>
          <a:stretch>
            <a:fillRect/>
          </a:stretch>
        </p:blipFill>
        <p:spPr>
          <a:xfrm>
            <a:off x="6773334" y="3013354"/>
            <a:ext cx="3455458" cy="508779"/>
          </a:xfrm>
          <a:prstGeom prst="rect">
            <a:avLst/>
          </a:prstGeom>
        </p:spPr>
      </p:pic>
      <p:pic>
        <p:nvPicPr>
          <p:cNvPr id="6" name="תמונה 5"/>
          <p:cNvPicPr>
            <a:picLocks noChangeAspect="1"/>
          </p:cNvPicPr>
          <p:nvPr/>
        </p:nvPicPr>
        <p:blipFill>
          <a:blip r:embed="rId5"/>
          <a:stretch>
            <a:fillRect/>
          </a:stretch>
        </p:blipFill>
        <p:spPr>
          <a:xfrm>
            <a:off x="145196" y="3939573"/>
            <a:ext cx="3235589" cy="2780684"/>
          </a:xfrm>
          <a:prstGeom prst="rect">
            <a:avLst/>
          </a:prstGeom>
        </p:spPr>
      </p:pic>
      <p:pic>
        <p:nvPicPr>
          <p:cNvPr id="7" name="תמונה 6"/>
          <p:cNvPicPr>
            <a:picLocks noChangeAspect="1"/>
          </p:cNvPicPr>
          <p:nvPr/>
        </p:nvPicPr>
        <p:blipFill>
          <a:blip r:embed="rId6"/>
          <a:stretch>
            <a:fillRect/>
          </a:stretch>
        </p:blipFill>
        <p:spPr>
          <a:xfrm>
            <a:off x="3880521" y="4126230"/>
            <a:ext cx="1834479" cy="2595116"/>
          </a:xfrm>
          <a:prstGeom prst="rect">
            <a:avLst/>
          </a:prstGeom>
        </p:spPr>
      </p:pic>
      <p:cxnSp>
        <p:nvCxnSpPr>
          <p:cNvPr id="11" name="מחבר חץ ישר 10"/>
          <p:cNvCxnSpPr/>
          <p:nvPr/>
        </p:nvCxnSpPr>
        <p:spPr>
          <a:xfrm flipH="1">
            <a:off x="5715000" y="3782974"/>
            <a:ext cx="5031980" cy="6491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850" y="260350"/>
            <a:ext cx="1652588" cy="792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5426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904009" y="166255"/>
            <a:ext cx="10771910" cy="5719763"/>
          </a:xfrm>
        </p:spPr>
        <p:txBody>
          <a:bodyPr>
            <a:normAutofit/>
          </a:bodyPr>
          <a:lstStyle/>
          <a:p>
            <a:r>
              <a:rPr lang="he-IL" i="1" dirty="0">
                <a:solidFill>
                  <a:srgbClr val="0070C0"/>
                </a:solidFill>
                <a:latin typeface="Calibri Light" panose="020F0302020204030204"/>
                <a:cs typeface="Times New Roman" panose="02020603050405020304" pitchFamily="18" charset="0"/>
              </a:rPr>
              <a:t>יתרונות טכניים של קבלים על מתחרים:</a:t>
            </a:r>
          </a:p>
          <a:p>
            <a:pPr marL="0" indent="0">
              <a:buNone/>
            </a:pPr>
            <a:br>
              <a:rPr lang="he-IL" dirty="0">
                <a:solidFill>
                  <a:prstClr val="black"/>
                </a:solidFill>
                <a:latin typeface="Calibri Light" panose="020F0302020204030204"/>
                <a:cs typeface="Times New Roman" panose="02020603050405020304" pitchFamily="18" charset="0"/>
              </a:rPr>
            </a:br>
            <a:r>
              <a:rPr lang="he-IL" sz="1800" dirty="0">
                <a:solidFill>
                  <a:prstClr val="black"/>
                </a:solidFill>
                <a:latin typeface="Calibri Light" panose="020F0302020204030204"/>
                <a:cs typeface="Times New Roman" panose="02020603050405020304" pitchFamily="18" charset="0"/>
              </a:rPr>
              <a:t># החומר ממנו עשויים המבודדים של פחמים בתוך הקבל מתנאי סביבה חיצוניים כגון לחות הינו:</a:t>
            </a:r>
          </a:p>
          <a:p>
            <a:pPr marL="0" indent="0">
              <a:buNone/>
            </a:pPr>
            <a:r>
              <a:rPr lang="he-IL" sz="1800" dirty="0">
                <a:solidFill>
                  <a:prstClr val="black"/>
                </a:solidFill>
                <a:latin typeface="Calibri Light" panose="020F0302020204030204"/>
                <a:cs typeface="Times New Roman" panose="02020603050405020304" pitchFamily="18" charset="0"/>
              </a:rPr>
              <a:t> </a:t>
            </a:r>
            <a:r>
              <a:rPr lang="en-US" sz="1800" dirty="0">
                <a:solidFill>
                  <a:srgbClr val="1F497D"/>
                </a:solidFill>
                <a:latin typeface="Calibri" panose="020F0502020204030204" pitchFamily="34" charset="0"/>
                <a:ea typeface="Calibri" panose="020F0502020204030204" pitchFamily="34" charset="0"/>
                <a:cs typeface="Times New Roman" panose="02020603050405020304" pitchFamily="18" charset="0"/>
              </a:rPr>
              <a:t>Metallized polypropylene Film</a:t>
            </a:r>
            <a:r>
              <a:rPr lang="he-IL" sz="1800" dirty="0">
                <a:solidFill>
                  <a:prstClr val="black"/>
                </a:solidFill>
                <a:latin typeface="Calibri Light" panose="020F0302020204030204"/>
                <a:cs typeface="Times New Roman" panose="02020603050405020304" pitchFamily="18" charset="0"/>
              </a:rPr>
              <a:t> --- תוצרת אירופה בלבד ובעל  אורך חיים של 150,000 שעות</a:t>
            </a:r>
          </a:p>
          <a:p>
            <a:pPr marL="0" indent="0">
              <a:buNone/>
            </a:pPr>
            <a:r>
              <a:rPr lang="he-IL" sz="1800" dirty="0">
                <a:solidFill>
                  <a:prstClr val="black"/>
                </a:solidFill>
                <a:latin typeface="Calibri Light" panose="020F0302020204030204"/>
                <a:cs typeface="Times New Roman" panose="02020603050405020304" pitchFamily="18" charset="0"/>
              </a:rPr>
              <a:t># שימוש בגז </a:t>
            </a:r>
            <a:r>
              <a:rPr lang="en-US" sz="1800" dirty="0">
                <a:solidFill>
                  <a:prstClr val="black"/>
                </a:solidFill>
                <a:latin typeface="Calibri Light" panose="020F0302020204030204"/>
                <a:cs typeface="Times New Roman" panose="02020603050405020304" pitchFamily="18" charset="0"/>
              </a:rPr>
              <a:t>N2</a:t>
            </a:r>
            <a:r>
              <a:rPr lang="he-IL" sz="1800" dirty="0">
                <a:solidFill>
                  <a:prstClr val="black"/>
                </a:solidFill>
                <a:latin typeface="Calibri Light" panose="020F0302020204030204"/>
                <a:cs typeface="Times New Roman" panose="02020603050405020304" pitchFamily="18" charset="0"/>
              </a:rPr>
              <a:t> או שרף – ללא שימוש בשמן</a:t>
            </a:r>
          </a:p>
          <a:p>
            <a:pPr marL="0" indent="0">
              <a:buNone/>
            </a:pPr>
            <a:r>
              <a:rPr lang="he-IL" sz="1800" dirty="0">
                <a:solidFill>
                  <a:prstClr val="black"/>
                </a:solidFill>
                <a:latin typeface="Calibri Light" panose="020F0302020204030204"/>
                <a:cs typeface="Times New Roman" panose="02020603050405020304" pitchFamily="18" charset="0"/>
              </a:rPr>
              <a:t># קטנים יותר בגודל לעומת מתחרים</a:t>
            </a:r>
          </a:p>
          <a:p>
            <a:pPr marL="0" indent="0">
              <a:buNone/>
            </a:pPr>
            <a:r>
              <a:rPr lang="he-IL" sz="1800" dirty="0">
                <a:solidFill>
                  <a:prstClr val="black"/>
                </a:solidFill>
                <a:latin typeface="Calibri Light" panose="020F0302020204030204"/>
                <a:cs typeface="Times New Roman" panose="02020603050405020304" pitchFamily="18" charset="0"/>
              </a:rPr>
              <a:t>#  שימוש בגז מקטין את משקל הקבל</a:t>
            </a:r>
          </a:p>
          <a:p>
            <a:pPr marL="0" indent="0">
              <a:buNone/>
            </a:pPr>
            <a:r>
              <a:rPr lang="he-IL" sz="1800" dirty="0">
                <a:solidFill>
                  <a:prstClr val="black"/>
                </a:solidFill>
                <a:latin typeface="Calibri Light" panose="020F0302020204030204"/>
                <a:cs typeface="Times New Roman" panose="02020603050405020304" pitchFamily="18" charset="0"/>
              </a:rPr>
              <a:t># שימוש בגז – </a:t>
            </a:r>
            <a:r>
              <a:rPr lang="he-IL" sz="1800" dirty="0">
                <a:solidFill>
                  <a:srgbClr val="FF0000"/>
                </a:solidFill>
                <a:latin typeface="Calibri Light" panose="020F0302020204030204"/>
                <a:cs typeface="Times New Roman" panose="02020603050405020304" pitchFamily="18" charset="0"/>
              </a:rPr>
              <a:t>זה הטרנד כיום</a:t>
            </a:r>
          </a:p>
          <a:p>
            <a:pPr marL="0" indent="0">
              <a:buNone/>
            </a:pPr>
            <a:endParaRPr lang="he-IL" sz="1800" dirty="0">
              <a:solidFill>
                <a:prstClr val="black"/>
              </a:solidFill>
              <a:latin typeface="Calibri Light" panose="020F0302020204030204"/>
              <a:cs typeface="Times New Roman" panose="02020603050405020304" pitchFamily="18" charset="0"/>
            </a:endParaRPr>
          </a:p>
          <a:p>
            <a:pPr marL="0" indent="0">
              <a:buNone/>
            </a:pPr>
            <a:endParaRPr lang="he-IL" sz="1800" dirty="0">
              <a:solidFill>
                <a:prstClr val="black"/>
              </a:solidFill>
              <a:latin typeface="Calibri Light" panose="020F0302020204030204"/>
              <a:cs typeface="Times New Roman" panose="02020603050405020304" pitchFamily="18" charset="0"/>
            </a:endParaRPr>
          </a:p>
          <a:p>
            <a:pPr marL="0" indent="0">
              <a:buNone/>
            </a:pPr>
            <a:endParaRPr lang="he-IL" sz="1800" dirty="0">
              <a:solidFill>
                <a:prstClr val="black"/>
              </a:solidFill>
              <a:latin typeface="Calibri Light" panose="020F0302020204030204"/>
              <a:cs typeface="Times New Roman" panose="02020603050405020304" pitchFamily="18" charset="0"/>
            </a:endParaRPr>
          </a:p>
          <a:p>
            <a:pPr marL="0" indent="0">
              <a:buNone/>
            </a:pPr>
            <a:r>
              <a:rPr lang="he-IL" sz="1800" dirty="0">
                <a:solidFill>
                  <a:prstClr val="black"/>
                </a:solidFill>
                <a:latin typeface="Calibri Light" panose="020F0302020204030204"/>
                <a:cs typeface="Times New Roman" panose="02020603050405020304" pitchFamily="18" charset="0"/>
              </a:rPr>
              <a:t># </a:t>
            </a:r>
            <a:r>
              <a:rPr lang="en-US" sz="1800" dirty="0">
                <a:solidFill>
                  <a:prstClr val="black"/>
                </a:solidFill>
                <a:latin typeface="Calibri Light" panose="020F0302020204030204"/>
                <a:cs typeface="Times New Roman" panose="02020603050405020304" pitchFamily="18" charset="0"/>
              </a:rPr>
              <a:t> </a:t>
            </a:r>
            <a:r>
              <a:rPr lang="he-IL" sz="1800" dirty="0">
                <a:solidFill>
                  <a:prstClr val="black"/>
                </a:solidFill>
                <a:latin typeface="Calibri Light" panose="020F0302020204030204"/>
                <a:cs typeface="Times New Roman" panose="02020603050405020304" pitchFamily="18" charset="0"/>
              </a:rPr>
              <a:t> </a:t>
            </a:r>
            <a:r>
              <a:rPr lang="en-US" sz="1800" dirty="0">
                <a:solidFill>
                  <a:prstClr val="black"/>
                </a:solidFill>
                <a:latin typeface="Calibri Light" panose="020F0302020204030204"/>
                <a:cs typeface="Times New Roman" panose="02020603050405020304" pitchFamily="18" charset="0"/>
              </a:rPr>
              <a:t> </a:t>
            </a:r>
            <a:r>
              <a:rPr lang="en-US" sz="1800" b="1" dirty="0">
                <a:solidFill>
                  <a:prstClr val="black"/>
                </a:solidFill>
                <a:latin typeface="Calibri Light" panose="020F0302020204030204"/>
                <a:cs typeface="Times New Roman" panose="02020603050405020304" pitchFamily="18" charset="0"/>
              </a:rPr>
              <a:t>over pressure safety system</a:t>
            </a:r>
            <a:endParaRPr lang="he-IL" sz="1800" b="1" dirty="0">
              <a:solidFill>
                <a:prstClr val="black"/>
              </a:solidFill>
              <a:latin typeface="Calibri Light" panose="020F0302020204030204"/>
              <a:cs typeface="Times New Roman" panose="02020603050405020304" pitchFamily="18" charset="0"/>
            </a:endParaRPr>
          </a:p>
          <a:p>
            <a:pPr marL="0" indent="0">
              <a:buNone/>
            </a:pPr>
            <a:r>
              <a:rPr lang="he-IL" sz="1800" dirty="0">
                <a:solidFill>
                  <a:prstClr val="black"/>
                </a:solidFill>
                <a:latin typeface="Calibri Light" panose="020F0302020204030204"/>
                <a:cs typeface="Times New Roman" panose="02020603050405020304" pitchFamily="18" charset="0"/>
              </a:rPr>
              <a:t>הגנה בפני חום ומתחי יתר:</a:t>
            </a:r>
          </a:p>
          <a:p>
            <a:pPr marL="0" indent="0">
              <a:buNone/>
            </a:pPr>
            <a:r>
              <a:rPr lang="he-IL" sz="1800" dirty="0">
                <a:solidFill>
                  <a:prstClr val="black"/>
                </a:solidFill>
                <a:latin typeface="Calibri Light" panose="020F0302020204030204"/>
                <a:cs typeface="Times New Roman" panose="02020603050405020304" pitchFamily="18" charset="0"/>
              </a:rPr>
              <a:t>נוצר גז </a:t>
            </a:r>
            <a:r>
              <a:rPr lang="en-US" sz="1800" dirty="0">
                <a:solidFill>
                  <a:prstClr val="black"/>
                </a:solidFill>
                <a:latin typeface="Calibri Light" panose="020F0302020204030204"/>
                <a:cs typeface="Times New Roman" panose="02020603050405020304" pitchFamily="18" charset="0"/>
              </a:rPr>
              <a:t>N2</a:t>
            </a:r>
            <a:r>
              <a:rPr lang="he-IL" sz="1800" dirty="0">
                <a:solidFill>
                  <a:prstClr val="black"/>
                </a:solidFill>
                <a:latin typeface="Calibri Light" panose="020F0302020204030204"/>
                <a:cs typeface="Times New Roman" panose="02020603050405020304" pitchFamily="18" charset="0"/>
              </a:rPr>
              <a:t> ויש לחץ אשר מרחיב ומנתק את הקבל בחלק העליון</a:t>
            </a:r>
          </a:p>
          <a:p>
            <a:endParaRPr lang="he-IL" dirty="0"/>
          </a:p>
        </p:txBody>
      </p:sp>
      <p:pic>
        <p:nvPicPr>
          <p:cNvPr id="2" name="תמונה 1"/>
          <p:cNvPicPr>
            <a:picLocks noChangeAspect="1"/>
          </p:cNvPicPr>
          <p:nvPr/>
        </p:nvPicPr>
        <p:blipFill>
          <a:blip r:embed="rId2"/>
          <a:stretch>
            <a:fillRect/>
          </a:stretch>
        </p:blipFill>
        <p:spPr>
          <a:xfrm>
            <a:off x="213880" y="2587670"/>
            <a:ext cx="5137438" cy="3869846"/>
          </a:xfrm>
          <a:prstGeom prst="rect">
            <a:avLst/>
          </a:prstGeom>
        </p:spPr>
      </p:pic>
      <p:cxnSp>
        <p:nvCxnSpPr>
          <p:cNvPr id="5" name="מחבר חץ ישר 4"/>
          <p:cNvCxnSpPr/>
          <p:nvPr/>
        </p:nvCxnSpPr>
        <p:spPr>
          <a:xfrm flipH="1">
            <a:off x="5351318" y="4603173"/>
            <a:ext cx="3231572" cy="103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60350"/>
            <a:ext cx="1652588" cy="792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8223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b="1" dirty="0" err="1">
                <a:solidFill>
                  <a:srgbClr val="FF0000"/>
                </a:solidFill>
              </a:rPr>
              <a:t>Bremas</a:t>
            </a:r>
            <a:br>
              <a:rPr lang="en-US" b="1" dirty="0">
                <a:solidFill>
                  <a:srgbClr val="FF0000"/>
                </a:solidFill>
              </a:rPr>
            </a:br>
            <a:endParaRPr lang="he-IL" b="1" dirty="0">
              <a:solidFill>
                <a:srgbClr val="FF0000"/>
              </a:solidFill>
            </a:endParaRPr>
          </a:p>
        </p:txBody>
      </p:sp>
      <p:pic>
        <p:nvPicPr>
          <p:cNvPr id="4" name="תמונה 3"/>
          <p:cNvPicPr>
            <a:picLocks noChangeAspect="1"/>
          </p:cNvPicPr>
          <p:nvPr/>
        </p:nvPicPr>
        <p:blipFill>
          <a:blip r:embed="rId2"/>
          <a:stretch>
            <a:fillRect/>
          </a:stretch>
        </p:blipFill>
        <p:spPr>
          <a:xfrm>
            <a:off x="3595687" y="938212"/>
            <a:ext cx="5000625" cy="4981575"/>
          </a:xfrm>
          <a:prstGeom prst="rect">
            <a:avLst/>
          </a:prstGeom>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60350"/>
            <a:ext cx="1652588" cy="792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2497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8200" y="365125"/>
            <a:ext cx="10515600" cy="1640320"/>
          </a:xfrm>
        </p:spPr>
        <p:txBody>
          <a:bodyPr>
            <a:normAutofit fontScale="90000"/>
          </a:bodyPr>
          <a:lstStyle/>
          <a:p>
            <a:r>
              <a:rPr lang="he-IL" sz="3600" dirty="0"/>
              <a:t> </a:t>
            </a:r>
            <a:r>
              <a:rPr lang="en-US" sz="3600" dirty="0" err="1">
                <a:solidFill>
                  <a:srgbClr val="FF0000"/>
                </a:solidFill>
              </a:rPr>
              <a:t>Bremas</a:t>
            </a:r>
            <a:br>
              <a:rPr lang="en-US" sz="3600" dirty="0"/>
            </a:br>
            <a:br>
              <a:rPr lang="he-IL" sz="3600" dirty="0"/>
            </a:br>
            <a:br>
              <a:rPr lang="he-IL" sz="3600" dirty="0"/>
            </a:br>
            <a:endParaRPr lang="he-IL" sz="3600" dirty="0"/>
          </a:p>
        </p:txBody>
      </p:sp>
      <p:sp>
        <p:nvSpPr>
          <p:cNvPr id="3" name="מציין מיקום תוכן 2"/>
          <p:cNvSpPr>
            <a:spLocks noGrp="1"/>
          </p:cNvSpPr>
          <p:nvPr>
            <p:ph idx="1"/>
          </p:nvPr>
        </p:nvSpPr>
        <p:spPr>
          <a:xfrm>
            <a:off x="910936" y="1254124"/>
            <a:ext cx="10674928" cy="5333711"/>
          </a:xfrm>
        </p:spPr>
        <p:txBody>
          <a:bodyPr>
            <a:normAutofit fontScale="92500" lnSpcReduction="20000"/>
          </a:bodyPr>
          <a:lstStyle/>
          <a:p>
            <a:r>
              <a:rPr lang="en-US" sz="2400" dirty="0"/>
              <a:t> </a:t>
            </a:r>
            <a:r>
              <a:rPr lang="he-IL" sz="2400" dirty="0"/>
              <a:t>סדרה </a:t>
            </a:r>
            <a:r>
              <a:rPr lang="en-US" sz="2400" dirty="0"/>
              <a:t>CQ</a:t>
            </a:r>
            <a:r>
              <a:rPr lang="he-IL" sz="2400" dirty="0"/>
              <a:t> זרם נומינלי </a:t>
            </a:r>
            <a:r>
              <a:rPr lang="en-US" sz="2400" dirty="0"/>
              <a:t>12A-32A</a:t>
            </a:r>
            <a:r>
              <a:rPr lang="he-IL" sz="2400" dirty="0"/>
              <a:t>  ,מתח </a:t>
            </a:r>
            <a:r>
              <a:rPr lang="en-US" sz="2400" dirty="0"/>
              <a:t>V</a:t>
            </a:r>
            <a:r>
              <a:rPr lang="he-IL" sz="2400" dirty="0"/>
              <a:t>690 </a:t>
            </a:r>
          </a:p>
          <a:p>
            <a:r>
              <a:rPr lang="he-IL" sz="2400" dirty="0"/>
              <a:t> </a:t>
            </a:r>
            <a:r>
              <a:rPr lang="en-US" sz="2400" dirty="0"/>
              <a:t>AC21</a:t>
            </a:r>
            <a:r>
              <a:rPr lang="he-IL" sz="2400" dirty="0"/>
              <a:t> – </a:t>
            </a:r>
            <a:r>
              <a:rPr lang="en-US" sz="2400" dirty="0"/>
              <a:t>16A,20A,32A,40A</a:t>
            </a:r>
          </a:p>
          <a:p>
            <a:r>
              <a:rPr lang="en-US" sz="2400" dirty="0"/>
              <a:t> AC22 </a:t>
            </a:r>
            <a:r>
              <a:rPr lang="he-IL" sz="2400" dirty="0"/>
              <a:t>- </a:t>
            </a:r>
            <a:r>
              <a:rPr lang="en-US" sz="2400" dirty="0"/>
              <a:t>12A,16A,25A,32A</a:t>
            </a:r>
          </a:p>
          <a:p>
            <a:endParaRPr lang="en-US" sz="2400" dirty="0"/>
          </a:p>
          <a:p>
            <a:r>
              <a:rPr lang="en-US" sz="2400" dirty="0"/>
              <a:t> </a:t>
            </a:r>
            <a:r>
              <a:rPr lang="he-IL" sz="2400" dirty="0"/>
              <a:t>חיבור פנל או פס </a:t>
            </a:r>
            <a:r>
              <a:rPr lang="en-US" sz="2400" dirty="0"/>
              <a:t>DIN</a:t>
            </a:r>
            <a:endParaRPr lang="he-IL" sz="2400" dirty="0"/>
          </a:p>
          <a:p>
            <a:r>
              <a:rPr lang="he-IL" sz="2400" dirty="0"/>
              <a:t> ידית </a:t>
            </a:r>
            <a:r>
              <a:rPr lang="en-US" sz="2400" dirty="0"/>
              <a:t>IP66</a:t>
            </a:r>
            <a:endParaRPr lang="he-IL" sz="2400" dirty="0"/>
          </a:p>
          <a:p>
            <a:r>
              <a:rPr lang="he-IL" sz="2400" dirty="0"/>
              <a:t> גישה נוחה למחברים (מאחורה)</a:t>
            </a:r>
          </a:p>
          <a:p>
            <a:pPr marL="0" indent="0">
              <a:buNone/>
            </a:pPr>
            <a:endParaRPr lang="he-IL" sz="2400" dirty="0"/>
          </a:p>
          <a:p>
            <a:endParaRPr lang="he-IL" sz="2400" dirty="0"/>
          </a:p>
          <a:p>
            <a:endParaRPr lang="he-IL" sz="2400" dirty="0"/>
          </a:p>
          <a:p>
            <a:endParaRPr lang="he-IL" sz="2400" dirty="0"/>
          </a:p>
          <a:p>
            <a:endParaRPr lang="en-US" sz="2400" dirty="0"/>
          </a:p>
          <a:p>
            <a:pPr marL="0" indent="0">
              <a:buNone/>
            </a:pPr>
            <a:r>
              <a:rPr lang="en-US" sz="2400" i="1" u="sng" dirty="0"/>
              <a:t> </a:t>
            </a:r>
            <a:r>
              <a:rPr lang="he-IL" sz="2400" i="1" u="sng" dirty="0"/>
              <a:t>התאמת המוצר לפי דרישת הלקוח</a:t>
            </a:r>
          </a:p>
          <a:p>
            <a:pPr marL="0" indent="0">
              <a:buNone/>
            </a:pPr>
            <a:r>
              <a:rPr lang="he-IL" sz="2400" dirty="0"/>
              <a:t> </a:t>
            </a:r>
          </a:p>
        </p:txBody>
      </p:sp>
      <p:pic>
        <p:nvPicPr>
          <p:cNvPr id="1026" name="Picture 2" descr="http://www.bremas.it/wp-content/uploads/2014/03/big/box_commutatori_cq_bi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07751" y="127363"/>
            <a:ext cx="1047447" cy="1057922"/>
          </a:xfrm>
          <a:prstGeom prst="rect">
            <a:avLst/>
          </a:prstGeom>
          <a:noFill/>
          <a:extLst>
            <a:ext uri="{909E8E84-426E-40DD-AFC4-6F175D3DCCD1}">
              <a14:hiddenFill xmlns:a14="http://schemas.microsoft.com/office/drawing/2010/main">
                <a:solidFill>
                  <a:srgbClr val="FFFFFF"/>
                </a:solidFill>
              </a14:hiddenFill>
            </a:ext>
          </a:extLst>
        </p:spPr>
      </p:pic>
      <p:pic>
        <p:nvPicPr>
          <p:cNvPr id="4" name="תמונה 3"/>
          <p:cNvPicPr>
            <a:picLocks noChangeAspect="1"/>
          </p:cNvPicPr>
          <p:nvPr/>
        </p:nvPicPr>
        <p:blipFill>
          <a:blip r:embed="rId3"/>
          <a:stretch>
            <a:fillRect/>
          </a:stretch>
        </p:blipFill>
        <p:spPr>
          <a:xfrm>
            <a:off x="2752508" y="941188"/>
            <a:ext cx="3263828" cy="2338063"/>
          </a:xfrm>
          <a:prstGeom prst="rect">
            <a:avLst/>
          </a:prstGeom>
        </p:spPr>
      </p:pic>
      <p:pic>
        <p:nvPicPr>
          <p:cNvPr id="5" name="תמונה 4"/>
          <p:cNvPicPr>
            <a:picLocks noChangeAspect="1"/>
          </p:cNvPicPr>
          <p:nvPr/>
        </p:nvPicPr>
        <p:blipFill>
          <a:blip r:embed="rId4"/>
          <a:stretch>
            <a:fillRect/>
          </a:stretch>
        </p:blipFill>
        <p:spPr>
          <a:xfrm>
            <a:off x="521607" y="3502662"/>
            <a:ext cx="3949459" cy="2972794"/>
          </a:xfrm>
          <a:prstGeom prst="rect">
            <a:avLst/>
          </a:prstGeom>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260350"/>
            <a:ext cx="1652588" cy="792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0202603"/>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26403</TotalTime>
  <Words>489</Words>
  <Application>Microsoft Office PowerPoint</Application>
  <PresentationFormat>מסך רחב</PresentationFormat>
  <Paragraphs>77</Paragraphs>
  <Slides>10</Slides>
  <Notes>0</Notes>
  <HiddenSlides>0</HiddenSlides>
  <MMClips>0</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10</vt:i4>
      </vt:variant>
    </vt:vector>
  </HeadingPairs>
  <TitlesOfParts>
    <vt:vector size="14" baseType="lpstr">
      <vt:lpstr>Arial</vt:lpstr>
      <vt:lpstr>Calibri</vt:lpstr>
      <vt:lpstr>Calibri Light</vt:lpstr>
      <vt:lpstr>ערכת נושא Office</vt:lpstr>
      <vt:lpstr>מצגת של PowerPoint‏</vt:lpstr>
      <vt:lpstr>בקר קבלים/מקדם הספק </vt:lpstr>
      <vt:lpstr>מהו מקדם הספק?   יחס בין הספק פעיל (ממשי) להספק מדומה (אנרגיה היגבית,עיוור)</vt:lpstr>
      <vt:lpstr>השיטה לשיפור מקדם הספק</vt:lpstr>
      <vt:lpstr>בקר קבלים – מודד את מקדם הספק ברשת,מחבר ומפסיק קבלים על ידי מגענים לצורך התאמת המקדם אליו הוא מתוכנת </vt:lpstr>
      <vt:lpstr>קבלים</vt:lpstr>
      <vt:lpstr>מצגת של PowerPoint‏</vt:lpstr>
      <vt:lpstr>Bremas </vt:lpstr>
      <vt:lpstr> Bremas   </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בקר מקדם הספק</dc:title>
  <dc:creator>oleg bogomoleni</dc:creator>
  <cp:lastModifiedBy>אושרית – אדמיניסטרציה א.ר אסקו</cp:lastModifiedBy>
  <cp:revision>145</cp:revision>
  <dcterms:created xsi:type="dcterms:W3CDTF">2015-11-30T08:13:10Z</dcterms:created>
  <dcterms:modified xsi:type="dcterms:W3CDTF">2021-07-13T07:15:43Z</dcterms:modified>
</cp:coreProperties>
</file>